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644063" cy="6840538"/>
  <p:notesSz cx="6858000" cy="9144000"/>
  <p:defaultTextStyle>
    <a:defPPr>
      <a:defRPr lang="cs-CZ"/>
    </a:defPPr>
    <a:lvl1pPr marL="0" algn="l" defTabSz="1048053" rtl="0" eaLnBrk="1" latinLnBrk="0" hangingPunct="1">
      <a:defRPr sz="2064" kern="1200">
        <a:solidFill>
          <a:schemeClr val="tx1"/>
        </a:solidFill>
        <a:latin typeface="+mn-lt"/>
        <a:ea typeface="+mn-ea"/>
        <a:cs typeface="+mn-cs"/>
      </a:defRPr>
    </a:lvl1pPr>
    <a:lvl2pPr marL="524026" algn="l" defTabSz="1048053" rtl="0" eaLnBrk="1" latinLnBrk="0" hangingPunct="1">
      <a:defRPr sz="2064" kern="1200">
        <a:solidFill>
          <a:schemeClr val="tx1"/>
        </a:solidFill>
        <a:latin typeface="+mn-lt"/>
        <a:ea typeface="+mn-ea"/>
        <a:cs typeface="+mn-cs"/>
      </a:defRPr>
    </a:lvl2pPr>
    <a:lvl3pPr marL="1048053" algn="l" defTabSz="1048053" rtl="0" eaLnBrk="1" latinLnBrk="0" hangingPunct="1">
      <a:defRPr sz="2064" kern="1200">
        <a:solidFill>
          <a:schemeClr val="tx1"/>
        </a:solidFill>
        <a:latin typeface="+mn-lt"/>
        <a:ea typeface="+mn-ea"/>
        <a:cs typeface="+mn-cs"/>
      </a:defRPr>
    </a:lvl3pPr>
    <a:lvl4pPr marL="1572081" algn="l" defTabSz="1048053" rtl="0" eaLnBrk="1" latinLnBrk="0" hangingPunct="1">
      <a:defRPr sz="2064" kern="1200">
        <a:solidFill>
          <a:schemeClr val="tx1"/>
        </a:solidFill>
        <a:latin typeface="+mn-lt"/>
        <a:ea typeface="+mn-ea"/>
        <a:cs typeface="+mn-cs"/>
      </a:defRPr>
    </a:lvl4pPr>
    <a:lvl5pPr marL="2096108" algn="l" defTabSz="1048053" rtl="0" eaLnBrk="1" latinLnBrk="0" hangingPunct="1">
      <a:defRPr sz="2064" kern="1200">
        <a:solidFill>
          <a:schemeClr val="tx1"/>
        </a:solidFill>
        <a:latin typeface="+mn-lt"/>
        <a:ea typeface="+mn-ea"/>
        <a:cs typeface="+mn-cs"/>
      </a:defRPr>
    </a:lvl5pPr>
    <a:lvl6pPr marL="2620135" algn="l" defTabSz="1048053" rtl="0" eaLnBrk="1" latinLnBrk="0" hangingPunct="1">
      <a:defRPr sz="2064" kern="1200">
        <a:solidFill>
          <a:schemeClr val="tx1"/>
        </a:solidFill>
        <a:latin typeface="+mn-lt"/>
        <a:ea typeface="+mn-ea"/>
        <a:cs typeface="+mn-cs"/>
      </a:defRPr>
    </a:lvl6pPr>
    <a:lvl7pPr marL="3144164" algn="l" defTabSz="1048053" rtl="0" eaLnBrk="1" latinLnBrk="0" hangingPunct="1">
      <a:defRPr sz="2064" kern="1200">
        <a:solidFill>
          <a:schemeClr val="tx1"/>
        </a:solidFill>
        <a:latin typeface="+mn-lt"/>
        <a:ea typeface="+mn-ea"/>
        <a:cs typeface="+mn-cs"/>
      </a:defRPr>
    </a:lvl7pPr>
    <a:lvl8pPr marL="3668191" algn="l" defTabSz="1048053" rtl="0" eaLnBrk="1" latinLnBrk="0" hangingPunct="1">
      <a:defRPr sz="2064" kern="1200">
        <a:solidFill>
          <a:schemeClr val="tx1"/>
        </a:solidFill>
        <a:latin typeface="+mn-lt"/>
        <a:ea typeface="+mn-ea"/>
        <a:cs typeface="+mn-cs"/>
      </a:defRPr>
    </a:lvl8pPr>
    <a:lvl9pPr marL="4192217" algn="l" defTabSz="1048053" rtl="0" eaLnBrk="1" latinLnBrk="0" hangingPunct="1">
      <a:defRPr sz="20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5" userDrawn="1">
          <p15:clr>
            <a:srgbClr val="A4A3A4"/>
          </p15:clr>
        </p15:guide>
        <p15:guide id="2" orient="horz" pos="748" userDrawn="1">
          <p15:clr>
            <a:srgbClr val="A4A3A4"/>
          </p15:clr>
        </p15:guide>
        <p15:guide id="3" orient="horz" pos="3874" userDrawn="1">
          <p15:clr>
            <a:srgbClr val="A4A3A4"/>
          </p15:clr>
        </p15:guide>
        <p15:guide id="4" pos="3038" userDrawn="1">
          <p15:clr>
            <a:srgbClr val="A4A3A4"/>
          </p15:clr>
        </p15:guide>
        <p15:guide id="5" pos="180" userDrawn="1">
          <p15:clr>
            <a:srgbClr val="A4A3A4"/>
          </p15:clr>
        </p15:guide>
        <p15:guide id="6" pos="59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5BF"/>
    <a:srgbClr val="EB6C53"/>
    <a:srgbClr val="4BACC6"/>
    <a:srgbClr val="519839"/>
    <a:srgbClr val="FACE8E"/>
    <a:srgbClr val="5BC10F"/>
    <a:srgbClr val="F4FC8C"/>
    <a:srgbClr val="E9ED43"/>
    <a:srgbClr val="FAFA36"/>
    <a:srgbClr val="458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25" autoAdjust="0"/>
    <p:restoredTop sz="70326" autoAdjust="0"/>
  </p:normalViewPr>
  <p:slideViewPr>
    <p:cSldViewPr>
      <p:cViewPr>
        <p:scale>
          <a:sx n="60" d="100"/>
          <a:sy n="60" d="100"/>
        </p:scale>
        <p:origin x="-1230" y="-72"/>
      </p:cViewPr>
      <p:guideLst>
        <p:guide orient="horz" pos="2155"/>
        <p:guide orient="horz" pos="748"/>
        <p:guide orient="horz" pos="3874"/>
        <p:guide pos="3038"/>
        <p:guide pos="180"/>
        <p:guide pos="59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02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C7E4F-27A4-4B30-BE3F-927264F8F9D0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0D5A7-FC16-43D0-919D-128FE6F3B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821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1CFA0-25F8-4EE2-B6DB-1DC836B3D69C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685800"/>
            <a:ext cx="4835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1C0CD-3062-40B0-9406-9F2F28F879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85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8053" rtl="0" eaLnBrk="1" latinLnBrk="0" hangingPunct="1">
      <a:defRPr sz="1376" kern="1200">
        <a:solidFill>
          <a:schemeClr val="tx1"/>
        </a:solidFill>
        <a:latin typeface="+mn-lt"/>
        <a:ea typeface="+mn-ea"/>
        <a:cs typeface="+mn-cs"/>
      </a:defRPr>
    </a:lvl1pPr>
    <a:lvl2pPr marL="524026" algn="l" defTabSz="1048053" rtl="0" eaLnBrk="1" latinLnBrk="0" hangingPunct="1">
      <a:defRPr sz="1376" kern="1200">
        <a:solidFill>
          <a:schemeClr val="tx1"/>
        </a:solidFill>
        <a:latin typeface="+mn-lt"/>
        <a:ea typeface="+mn-ea"/>
        <a:cs typeface="+mn-cs"/>
      </a:defRPr>
    </a:lvl2pPr>
    <a:lvl3pPr marL="1048053" algn="l" defTabSz="1048053" rtl="0" eaLnBrk="1" latinLnBrk="0" hangingPunct="1">
      <a:defRPr sz="1376" kern="1200">
        <a:solidFill>
          <a:schemeClr val="tx1"/>
        </a:solidFill>
        <a:latin typeface="+mn-lt"/>
        <a:ea typeface="+mn-ea"/>
        <a:cs typeface="+mn-cs"/>
      </a:defRPr>
    </a:lvl3pPr>
    <a:lvl4pPr marL="1572081" algn="l" defTabSz="1048053" rtl="0" eaLnBrk="1" latinLnBrk="0" hangingPunct="1">
      <a:defRPr sz="1376" kern="1200">
        <a:solidFill>
          <a:schemeClr val="tx1"/>
        </a:solidFill>
        <a:latin typeface="+mn-lt"/>
        <a:ea typeface="+mn-ea"/>
        <a:cs typeface="+mn-cs"/>
      </a:defRPr>
    </a:lvl4pPr>
    <a:lvl5pPr marL="2096108" algn="l" defTabSz="1048053" rtl="0" eaLnBrk="1" latinLnBrk="0" hangingPunct="1">
      <a:defRPr sz="1376" kern="1200">
        <a:solidFill>
          <a:schemeClr val="tx1"/>
        </a:solidFill>
        <a:latin typeface="+mn-lt"/>
        <a:ea typeface="+mn-ea"/>
        <a:cs typeface="+mn-cs"/>
      </a:defRPr>
    </a:lvl5pPr>
    <a:lvl6pPr marL="2620135" algn="l" defTabSz="1048053" rtl="0" eaLnBrk="1" latinLnBrk="0" hangingPunct="1">
      <a:defRPr sz="1376" kern="1200">
        <a:solidFill>
          <a:schemeClr val="tx1"/>
        </a:solidFill>
        <a:latin typeface="+mn-lt"/>
        <a:ea typeface="+mn-ea"/>
        <a:cs typeface="+mn-cs"/>
      </a:defRPr>
    </a:lvl6pPr>
    <a:lvl7pPr marL="3144164" algn="l" defTabSz="1048053" rtl="0" eaLnBrk="1" latinLnBrk="0" hangingPunct="1">
      <a:defRPr sz="1376" kern="1200">
        <a:solidFill>
          <a:schemeClr val="tx1"/>
        </a:solidFill>
        <a:latin typeface="+mn-lt"/>
        <a:ea typeface="+mn-ea"/>
        <a:cs typeface="+mn-cs"/>
      </a:defRPr>
    </a:lvl7pPr>
    <a:lvl8pPr marL="3668191" algn="l" defTabSz="1048053" rtl="0" eaLnBrk="1" latinLnBrk="0" hangingPunct="1">
      <a:defRPr sz="1376" kern="1200">
        <a:solidFill>
          <a:schemeClr val="tx1"/>
        </a:solidFill>
        <a:latin typeface="+mn-lt"/>
        <a:ea typeface="+mn-ea"/>
        <a:cs typeface="+mn-cs"/>
      </a:defRPr>
    </a:lvl8pPr>
    <a:lvl9pPr marL="4192217" algn="l" defTabSz="1048053" rtl="0" eaLnBrk="1" latinLnBrk="0" hangingPunct="1">
      <a:defRPr sz="13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011238" y="685800"/>
            <a:ext cx="4835525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C0CD-3062-40B0-9406-9F2F28F879B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25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ÁSTRO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545" y="164220"/>
            <a:ext cx="4177760" cy="632468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544" y="1026116"/>
            <a:ext cx="9114977" cy="5650206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3940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naláza youtu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545" y="273942"/>
            <a:ext cx="8582625" cy="632468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542" y="1218208"/>
            <a:ext cx="9114979" cy="4931943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65274" y="6340169"/>
            <a:ext cx="2250282" cy="364196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100409" y="6340169"/>
            <a:ext cx="2250282" cy="364196"/>
          </a:xfrm>
          <a:prstGeom prst="rect">
            <a:avLst/>
          </a:prstGeom>
        </p:spPr>
        <p:txBody>
          <a:bodyPr/>
          <a:lstStyle/>
          <a:p>
            <a:fld id="{733000E9-F671-43CA-8A58-A1B6530563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Box 6"/>
          <p:cNvSpPr txBox="1"/>
          <p:nvPr userDrawn="1"/>
        </p:nvSpPr>
        <p:spPr>
          <a:xfrm>
            <a:off x="7328250" y="645461"/>
            <a:ext cx="2126486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874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52" dirty="0">
                <a:solidFill>
                  <a:schemeClr val="bg1">
                    <a:lumMod val="65000"/>
                  </a:schemeClr>
                </a:solidFill>
              </a:rPr>
              <a:t>ANALÝZA | </a:t>
            </a:r>
            <a:r>
              <a:rPr lang="cs-CZ" sz="1052" baseline="0" dirty="0">
                <a:solidFill>
                  <a:schemeClr val="bg1">
                    <a:lumMod val="65000"/>
                  </a:schemeClr>
                </a:solidFill>
              </a:rPr>
              <a:t>YOUTUBE</a:t>
            </a:r>
            <a:endParaRPr lang="cs-CZ" sz="1052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3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5AC91A-1845-43AF-A40E-252FB2DA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287C012E-CA17-4FDC-B8BD-8282757A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5274" y="6340169"/>
            <a:ext cx="2250282" cy="364196"/>
          </a:xfrm>
          <a:prstGeom prst="rect">
            <a:avLst/>
          </a:prstGeom>
        </p:spPr>
        <p:txBody>
          <a:bodyPr/>
          <a:lstStyle/>
          <a:p>
            <a:fld id="{DE1A2259-25A3-4E84-A113-CCD3EAD941C6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C277362-BC09-41EE-8675-6647A5821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00409" y="6340169"/>
            <a:ext cx="2250282" cy="364196"/>
          </a:xfrm>
          <a:prstGeom prst="rect">
            <a:avLst/>
          </a:prstGeom>
        </p:spPr>
        <p:txBody>
          <a:bodyPr/>
          <a:lstStyle/>
          <a:p>
            <a:fld id="{733000E9-F671-43CA-8A58-A1B6530563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6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95055" y="6340167"/>
            <a:ext cx="3053953" cy="364195"/>
          </a:xfrm>
          <a:prstGeom prst="rect">
            <a:avLst/>
          </a:prstGeom>
        </p:spPr>
        <p:txBody>
          <a:bodyPr lIns="79123" tIns="39562" rIns="79123" bIns="39562"/>
          <a:lstStyle/>
          <a:p>
            <a:r>
              <a:rPr lang="cs-CZ"/>
              <a:t>SEE – THINK – DO - CARE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/>
              <a:t>12. 3. 2017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89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48792" y="3420270"/>
            <a:ext cx="8430731" cy="1748137"/>
          </a:xfrm>
        </p:spPr>
        <p:txBody>
          <a:bodyPr>
            <a:normAutofit/>
          </a:bodyPr>
          <a:lstStyle>
            <a:lvl1pPr marL="0" indent="0" algn="l">
              <a:buNone/>
              <a:defRPr sz="1913">
                <a:solidFill>
                  <a:schemeClr val="tx1">
                    <a:tint val="75000"/>
                  </a:schemeClr>
                </a:solidFill>
                <a:latin typeface="PT Sans" panose="020B0503020203020204" pitchFamily="34" charset="-18"/>
              </a:defRPr>
            </a:lvl1pPr>
            <a:lvl2pPr marL="437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6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2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61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Měsíc-rok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65274" y="6340169"/>
            <a:ext cx="2250282" cy="364196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100409" y="6340169"/>
            <a:ext cx="2250282" cy="364196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18"/>
              </a:defRPr>
            </a:lvl1pPr>
          </a:lstStyle>
          <a:p>
            <a:fld id="{733000E9-F671-43CA-8A58-A1B6530563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xmlns="" id="{3A74434F-90C4-4707-9F9A-AB9DD821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80F50AE-B605-429F-9C5E-BC60468C34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407" y="6343387"/>
            <a:ext cx="1152128" cy="461258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1D7BFE47-D6A7-4726-82D0-7F804BA2105B}"/>
              </a:ext>
            </a:extLst>
          </p:cNvPr>
          <p:cNvSpPr txBox="1"/>
          <p:nvPr userDrawn="1"/>
        </p:nvSpPr>
        <p:spPr>
          <a:xfrm>
            <a:off x="213519" y="6479943"/>
            <a:ext cx="7704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-18"/>
              </a:rPr>
              <a:t>www.digitalniarchitekti.cz</a:t>
            </a:r>
          </a:p>
        </p:txBody>
      </p:sp>
    </p:spTree>
    <p:extLst>
      <p:ext uri="{BB962C8B-B14F-4D97-AF65-F5344CB8AC3E}">
        <p14:creationId xmlns:p14="http://schemas.microsoft.com/office/powerpoint/2010/main" val="48451383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69" userDrawn="1">
          <p15:clr>
            <a:srgbClr val="FBAE40"/>
          </p15:clr>
        </p15:guide>
        <p15:guide id="2" pos="3037" userDrawn="1">
          <p15:clr>
            <a:srgbClr val="FBAE40"/>
          </p15:clr>
        </p15:guide>
        <p15:guide id="3" pos="135" userDrawn="1">
          <p15:clr>
            <a:srgbClr val="FBAE40"/>
          </p15:clr>
        </p15:guide>
        <p15:guide id="4" orient="horz" pos="52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48792" y="3420270"/>
            <a:ext cx="8430731" cy="1748137"/>
          </a:xfrm>
        </p:spPr>
        <p:txBody>
          <a:bodyPr>
            <a:normAutofit/>
          </a:bodyPr>
          <a:lstStyle>
            <a:lvl1pPr marL="0" indent="0" algn="l">
              <a:buNone/>
              <a:defRPr sz="1913">
                <a:solidFill>
                  <a:schemeClr val="tx1">
                    <a:tint val="75000"/>
                  </a:schemeClr>
                </a:solidFill>
                <a:latin typeface="PT Sans" panose="020B0503020203020204" pitchFamily="34" charset="-18"/>
              </a:defRPr>
            </a:lvl1pPr>
            <a:lvl2pPr marL="437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6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2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61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Měsíc-rok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65274" y="6340169"/>
            <a:ext cx="2250282" cy="364196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100409" y="6340169"/>
            <a:ext cx="2250282" cy="364196"/>
          </a:xfrm>
          <a:prstGeom prst="rect">
            <a:avLst/>
          </a:prstGeom>
        </p:spPr>
        <p:txBody>
          <a:bodyPr/>
          <a:lstStyle>
            <a:lvl1pPr>
              <a:defRPr>
                <a:latin typeface="PT Sans" panose="020B0503020203020204" pitchFamily="34" charset="-18"/>
              </a:defRPr>
            </a:lvl1pPr>
          </a:lstStyle>
          <a:p>
            <a:fld id="{733000E9-F671-43CA-8A58-A1B6530563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xmlns="" id="{3A74434F-90C4-4707-9F9A-AB9DD821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80F50AE-B605-429F-9C5E-BC60468C34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407" y="6343387"/>
            <a:ext cx="1152128" cy="461258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1D7BFE47-D6A7-4726-82D0-7F804BA2105B}"/>
              </a:ext>
            </a:extLst>
          </p:cNvPr>
          <p:cNvSpPr txBox="1"/>
          <p:nvPr userDrawn="1"/>
        </p:nvSpPr>
        <p:spPr>
          <a:xfrm>
            <a:off x="213519" y="6479943"/>
            <a:ext cx="7704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-18"/>
              </a:rPr>
              <a:t>www.digitalniarchitekti.cz</a:t>
            </a:r>
          </a:p>
        </p:txBody>
      </p:sp>
    </p:spTree>
    <p:extLst>
      <p:ext uri="{BB962C8B-B14F-4D97-AF65-F5344CB8AC3E}">
        <p14:creationId xmlns:p14="http://schemas.microsoft.com/office/powerpoint/2010/main" val="35457130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3969">
          <p15:clr>
            <a:srgbClr val="FBAE40"/>
          </p15:clr>
        </p15:guide>
        <p15:guide id="2" pos="3038" userDrawn="1">
          <p15:clr>
            <a:srgbClr val="FBAE40"/>
          </p15:clr>
        </p15:guide>
        <p15:guide id="3" pos="135">
          <p15:clr>
            <a:srgbClr val="FBAE40"/>
          </p15:clr>
        </p15:guide>
        <p15:guide id="4" orient="horz" pos="52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48425" y="1600717"/>
            <a:ext cx="8431096" cy="696349"/>
          </a:xfrm>
        </p:spPr>
        <p:txBody>
          <a:bodyPr anchor="t"/>
          <a:lstStyle>
            <a:lvl1pPr>
              <a:defRPr b="1">
                <a:solidFill>
                  <a:srgbClr val="5BC10F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55876" y="2845673"/>
            <a:ext cx="8430731" cy="3304480"/>
          </a:xfrm>
        </p:spPr>
        <p:txBody>
          <a:bodyPr/>
          <a:lstStyle>
            <a:lvl1pPr marL="0" indent="0" algn="l">
              <a:buNone/>
              <a:defRPr>
                <a:solidFill>
                  <a:srgbClr val="1E1C11"/>
                </a:solidFill>
              </a:defRPr>
            </a:lvl1pPr>
            <a:lvl2pPr marL="437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6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2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61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Představení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 hasCustomPrompt="1"/>
          </p:nvPr>
        </p:nvSpPr>
        <p:spPr>
          <a:xfrm>
            <a:off x="948789" y="2271735"/>
            <a:ext cx="8430732" cy="574267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cs-CZ" dirty="0"/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201018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kapito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2923383" y="2558373"/>
            <a:ext cx="6456502" cy="861896"/>
          </a:xfrm>
        </p:spPr>
        <p:txBody>
          <a:bodyPr anchor="t"/>
          <a:lstStyle>
            <a:lvl1pPr>
              <a:defRPr sz="3348" b="1">
                <a:solidFill>
                  <a:srgbClr val="5BC10F"/>
                </a:solidFill>
                <a:latin typeface="Rajdhani Bold" panose="02000000000000000000" pitchFamily="2" charset="-18"/>
                <a:cs typeface="Rajdhani Bold" panose="02000000000000000000" pitchFamily="2" charset="-18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23383" y="3420270"/>
            <a:ext cx="6456137" cy="1748137"/>
          </a:xfrm>
        </p:spPr>
        <p:txBody>
          <a:bodyPr>
            <a:normAutofit/>
          </a:bodyPr>
          <a:lstStyle>
            <a:lvl1pPr marL="0" indent="0" algn="l">
              <a:buNone/>
              <a:defRPr sz="1913">
                <a:solidFill>
                  <a:schemeClr val="tx1">
                    <a:tint val="75000"/>
                  </a:schemeClr>
                </a:solidFill>
                <a:latin typeface="PT Sans" panose="020B0503020203020204" pitchFamily="34" charset="-18"/>
              </a:defRPr>
            </a:lvl1pPr>
            <a:lvl2pPr marL="437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9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6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2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61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Měsíc-rok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65274" y="6340169"/>
            <a:ext cx="2250282" cy="364196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100409" y="6340169"/>
            <a:ext cx="2250282" cy="364196"/>
          </a:xfrm>
          <a:prstGeom prst="rect">
            <a:avLst/>
          </a:prstGeom>
        </p:spPr>
        <p:txBody>
          <a:bodyPr/>
          <a:lstStyle/>
          <a:p>
            <a:fld id="{733000E9-F671-43CA-8A58-A1B6530563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-646073" y="834582"/>
            <a:ext cx="5165057" cy="9385088"/>
          </a:xfrm>
        </p:spPr>
        <p:txBody>
          <a:bodyPr>
            <a:noAutofit/>
          </a:bodyPr>
          <a:lstStyle>
            <a:lvl1pPr marL="0" indent="0">
              <a:buNone/>
              <a:defRPr sz="38267" b="1" baseline="0">
                <a:solidFill>
                  <a:srgbClr val="5BC10F"/>
                </a:solidFill>
                <a:latin typeface="FrankfurtGothicHeavy CE" pitchFamily="2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72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nalýza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545" y="273942"/>
            <a:ext cx="8582625" cy="632468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544" y="1218213"/>
            <a:ext cx="9114977" cy="4892358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65274" y="6340169"/>
            <a:ext cx="2250282" cy="364196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100409" y="6340169"/>
            <a:ext cx="2250282" cy="364196"/>
          </a:xfrm>
          <a:prstGeom prst="rect">
            <a:avLst/>
          </a:prstGeom>
        </p:spPr>
        <p:txBody>
          <a:bodyPr/>
          <a:lstStyle/>
          <a:p>
            <a:fld id="{733000E9-F671-43CA-8A58-A1B6530563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Box 6"/>
          <p:cNvSpPr txBox="1"/>
          <p:nvPr userDrawn="1"/>
        </p:nvSpPr>
        <p:spPr>
          <a:xfrm>
            <a:off x="8074707" y="645462"/>
            <a:ext cx="1380027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874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52" dirty="0">
                <a:solidFill>
                  <a:schemeClr val="bg1">
                    <a:lumMod val="65000"/>
                  </a:schemeClr>
                </a:solidFill>
              </a:rPr>
              <a:t>ANALÝZA |</a:t>
            </a:r>
            <a:r>
              <a:rPr lang="cs-CZ" sz="1052" baseline="0" dirty="0">
                <a:solidFill>
                  <a:schemeClr val="bg1">
                    <a:lumMod val="65000"/>
                  </a:schemeClr>
                </a:solidFill>
              </a:rPr>
              <a:t> WEB </a:t>
            </a:r>
            <a:endParaRPr lang="cs-CZ" sz="1052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7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ýza web - Info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545" y="273942"/>
            <a:ext cx="8582625" cy="632468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544" y="1218212"/>
            <a:ext cx="9114977" cy="3159724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65274" y="6340169"/>
            <a:ext cx="2250282" cy="364196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100409" y="6340169"/>
            <a:ext cx="2250282" cy="364196"/>
          </a:xfrm>
          <a:prstGeom prst="rect">
            <a:avLst/>
          </a:prstGeom>
        </p:spPr>
        <p:txBody>
          <a:bodyPr/>
          <a:lstStyle/>
          <a:p>
            <a:fld id="{733000E9-F671-43CA-8A58-A1B6530563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Box 6"/>
          <p:cNvSpPr txBox="1"/>
          <p:nvPr userDrawn="1"/>
        </p:nvSpPr>
        <p:spPr>
          <a:xfrm>
            <a:off x="8074707" y="645462"/>
            <a:ext cx="1380027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874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52" dirty="0">
                <a:solidFill>
                  <a:schemeClr val="bg1">
                    <a:lumMod val="65000"/>
                  </a:schemeClr>
                </a:solidFill>
              </a:rPr>
              <a:t>ANALÝZA |</a:t>
            </a:r>
            <a:r>
              <a:rPr lang="cs-CZ" sz="1052" baseline="0" dirty="0">
                <a:solidFill>
                  <a:schemeClr val="bg1">
                    <a:lumMod val="65000"/>
                  </a:schemeClr>
                </a:solidFill>
              </a:rPr>
              <a:t> WEB </a:t>
            </a:r>
            <a:endParaRPr lang="cs-CZ" sz="1052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264542" y="4377931"/>
            <a:ext cx="9114979" cy="1772220"/>
          </a:xfrm>
          <a:prstGeom prst="rect">
            <a:avLst/>
          </a:prstGeom>
          <a:solidFill>
            <a:srgbClr val="458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99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3"/>
          </p:nvPr>
        </p:nvSpPr>
        <p:spPr>
          <a:xfrm>
            <a:off x="264542" y="4378793"/>
            <a:ext cx="9114979" cy="17713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09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nalýza vysíl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545" y="273942"/>
            <a:ext cx="8582625" cy="632468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544" y="1218213"/>
            <a:ext cx="9114977" cy="489235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65274" y="6340169"/>
            <a:ext cx="2250282" cy="364196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100409" y="6340169"/>
            <a:ext cx="2250282" cy="364196"/>
          </a:xfrm>
          <a:prstGeom prst="rect">
            <a:avLst/>
          </a:prstGeom>
        </p:spPr>
        <p:txBody>
          <a:bodyPr/>
          <a:lstStyle/>
          <a:p>
            <a:fld id="{733000E9-F671-43CA-8A58-A1B6530563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Box 6"/>
          <p:cNvSpPr txBox="1"/>
          <p:nvPr userDrawn="1"/>
        </p:nvSpPr>
        <p:spPr>
          <a:xfrm>
            <a:off x="6720681" y="645462"/>
            <a:ext cx="2734054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874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52" dirty="0">
                <a:solidFill>
                  <a:schemeClr val="bg1">
                    <a:lumMod val="65000"/>
                  </a:schemeClr>
                </a:solidFill>
              </a:rPr>
              <a:t>ANALÝZA |</a:t>
            </a:r>
            <a:r>
              <a:rPr lang="cs-CZ" sz="1052" baseline="0" dirty="0">
                <a:solidFill>
                  <a:schemeClr val="bg1">
                    <a:lumMod val="65000"/>
                  </a:schemeClr>
                </a:solidFill>
              </a:rPr>
              <a:t> VYSÍLÁNÍ </a:t>
            </a:r>
            <a:endParaRPr lang="cs-CZ" sz="1052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nalýza sociální mé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545" y="273942"/>
            <a:ext cx="8582625" cy="632468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542" y="1218208"/>
            <a:ext cx="9114979" cy="4931943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65274" y="6340169"/>
            <a:ext cx="2250282" cy="364196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100409" y="6340169"/>
            <a:ext cx="2250282" cy="364196"/>
          </a:xfrm>
          <a:prstGeom prst="rect">
            <a:avLst/>
          </a:prstGeom>
        </p:spPr>
        <p:txBody>
          <a:bodyPr/>
          <a:lstStyle/>
          <a:p>
            <a:fld id="{733000E9-F671-43CA-8A58-A1B6530563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Box 6"/>
          <p:cNvSpPr txBox="1"/>
          <p:nvPr userDrawn="1"/>
        </p:nvSpPr>
        <p:spPr>
          <a:xfrm>
            <a:off x="7328250" y="645461"/>
            <a:ext cx="2126486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874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52" dirty="0">
                <a:solidFill>
                  <a:schemeClr val="bg1">
                    <a:lumMod val="65000"/>
                  </a:schemeClr>
                </a:solidFill>
              </a:rPr>
              <a:t>ANALÝZA | </a:t>
            </a:r>
            <a:r>
              <a:rPr lang="cs-CZ" sz="1052" baseline="0" dirty="0">
                <a:solidFill>
                  <a:schemeClr val="bg1">
                    <a:lumMod val="65000"/>
                  </a:schemeClr>
                </a:solidFill>
              </a:rPr>
              <a:t>SOCIÁLNÍ MÉDIA</a:t>
            </a:r>
            <a:endParaRPr lang="cs-CZ" sz="1052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2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65275" y="68454"/>
            <a:ext cx="3797297" cy="369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48469" y="834581"/>
            <a:ext cx="9114979" cy="5841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264542" y="738815"/>
            <a:ext cx="911497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xmlns="" id="{464B2EFF-8677-4A39-86F3-AC9E91123744}"/>
              </a:ext>
            </a:extLst>
          </p:cNvPr>
          <p:cNvCxnSpPr>
            <a:cxnSpLocks/>
          </p:cNvCxnSpPr>
          <p:nvPr userDrawn="1"/>
        </p:nvCxnSpPr>
        <p:spPr>
          <a:xfrm>
            <a:off x="4594194" y="273939"/>
            <a:ext cx="0" cy="36911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7">
            <a:extLst>
              <a:ext uri="{FF2B5EF4-FFF2-40B4-BE49-F238E27FC236}">
                <a16:creationId xmlns:a16="http://schemas.microsoft.com/office/drawing/2014/main" xmlns="" id="{8C53A99D-5E7C-416F-9429-A886D0C34753}"/>
              </a:ext>
            </a:extLst>
          </p:cNvPr>
          <p:cNvCxnSpPr>
            <a:cxnSpLocks/>
          </p:cNvCxnSpPr>
          <p:nvPr userDrawn="1"/>
        </p:nvCxnSpPr>
        <p:spPr>
          <a:xfrm>
            <a:off x="6113112" y="273939"/>
            <a:ext cx="0" cy="36911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7">
            <a:extLst>
              <a:ext uri="{FF2B5EF4-FFF2-40B4-BE49-F238E27FC236}">
                <a16:creationId xmlns:a16="http://schemas.microsoft.com/office/drawing/2014/main" xmlns="" id="{0EBC7946-91CA-4107-897B-05E167D89D2A}"/>
              </a:ext>
            </a:extLst>
          </p:cNvPr>
          <p:cNvCxnSpPr>
            <a:cxnSpLocks/>
          </p:cNvCxnSpPr>
          <p:nvPr userDrawn="1"/>
        </p:nvCxnSpPr>
        <p:spPr>
          <a:xfrm>
            <a:off x="7404193" y="273939"/>
            <a:ext cx="0" cy="36911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59890ECB-2989-4BC3-A6FA-C8E306C7F833}"/>
              </a:ext>
            </a:extLst>
          </p:cNvPr>
          <p:cNvSpPr txBox="1"/>
          <p:nvPr userDrawn="1"/>
        </p:nvSpPr>
        <p:spPr>
          <a:xfrm>
            <a:off x="4594194" y="185460"/>
            <a:ext cx="835405" cy="19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70" dirty="0">
                <a:solidFill>
                  <a:schemeClr val="bg1">
                    <a:lumMod val="65000"/>
                  </a:schemeClr>
                </a:solidFill>
                <a:latin typeface="PT Sans" panose="020B0503020203020204" pitchFamily="34" charset="-18"/>
              </a:rPr>
              <a:t>Datum: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C0242C3D-6670-44A0-8654-D26AE07A4BEC}"/>
              </a:ext>
            </a:extLst>
          </p:cNvPr>
          <p:cNvSpPr txBox="1"/>
          <p:nvPr userDrawn="1"/>
        </p:nvSpPr>
        <p:spPr>
          <a:xfrm>
            <a:off x="6113112" y="185460"/>
            <a:ext cx="835405" cy="19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70" dirty="0">
                <a:solidFill>
                  <a:schemeClr val="bg1">
                    <a:lumMod val="65000"/>
                  </a:schemeClr>
                </a:solidFill>
                <a:latin typeface="PT Sans" panose="020B0503020203020204" pitchFamily="34" charset="-18"/>
              </a:rPr>
              <a:t>Jméno: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AE3BFFE6-A75E-410A-A6FB-E78BA6999FDC}"/>
              </a:ext>
            </a:extLst>
          </p:cNvPr>
          <p:cNvSpPr txBox="1"/>
          <p:nvPr userDrawn="1"/>
        </p:nvSpPr>
        <p:spPr>
          <a:xfrm>
            <a:off x="7428118" y="195359"/>
            <a:ext cx="1039319" cy="19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70" dirty="0">
                <a:solidFill>
                  <a:schemeClr val="bg1">
                    <a:lumMod val="65000"/>
                  </a:schemeClr>
                </a:solidFill>
                <a:latin typeface="PT Sans" panose="020B0503020203020204" pitchFamily="34" charset="-18"/>
              </a:rPr>
              <a:t>Společnost/projekt:</a:t>
            </a:r>
          </a:p>
        </p:txBody>
      </p:sp>
    </p:spTree>
    <p:extLst>
      <p:ext uri="{BB962C8B-B14F-4D97-AF65-F5344CB8AC3E}">
        <p14:creationId xmlns:p14="http://schemas.microsoft.com/office/powerpoint/2010/main" val="253274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79" r:id="rId3"/>
    <p:sldLayoutId id="2147483667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8" r:id="rId12"/>
  </p:sldLayoutIdLst>
  <p:hf hdr="0" ftr="0"/>
  <p:txStyles>
    <p:titleStyle>
      <a:lvl1pPr algn="l" defTabSz="874783" rtl="0" eaLnBrk="1" latinLnBrk="0" hangingPunct="1">
        <a:spcBef>
          <a:spcPct val="0"/>
        </a:spcBef>
        <a:buNone/>
        <a:defRPr sz="1913" kern="1200">
          <a:solidFill>
            <a:schemeClr val="tx1">
              <a:lumMod val="65000"/>
              <a:lumOff val="35000"/>
            </a:schemeClr>
          </a:solidFill>
          <a:latin typeface="Rajdhani Bold" panose="02000000000000000000" pitchFamily="2" charset="-18"/>
          <a:ea typeface="+mj-ea"/>
          <a:cs typeface="Rajdhani Bold" panose="02000000000000000000" pitchFamily="2" charset="-18"/>
        </a:defRPr>
      </a:lvl1pPr>
    </p:titleStyle>
    <p:bodyStyle>
      <a:lvl1pPr marL="255145" indent="-255145" algn="l" defTabSz="874783" rtl="0" eaLnBrk="1" latinLnBrk="0" hangingPunct="1">
        <a:spcBef>
          <a:spcPct val="20000"/>
        </a:spcBef>
        <a:buClr>
          <a:srgbClr val="5BC10F"/>
        </a:buClr>
        <a:buSzPct val="100000"/>
        <a:buFont typeface="Segoe UI Semilight" panose="020B0402040204020203" pitchFamily="34" charset="0"/>
        <a:buChar char="›"/>
        <a:defRPr sz="2296" kern="1200">
          <a:solidFill>
            <a:schemeClr val="tx1">
              <a:lumMod val="85000"/>
              <a:lumOff val="15000"/>
            </a:schemeClr>
          </a:solidFill>
          <a:latin typeface="PT Sans" panose="020B0503020203020204" pitchFamily="34" charset="-18"/>
          <a:ea typeface="+mn-ea"/>
          <a:cs typeface="Segoe UI Semilight" pitchFamily="34" charset="0"/>
        </a:defRPr>
      </a:lvl1pPr>
      <a:lvl2pPr marL="687980" indent="-250589" algn="l" defTabSz="874783" rtl="0" eaLnBrk="1" latinLnBrk="0" hangingPunct="1">
        <a:spcBef>
          <a:spcPct val="20000"/>
        </a:spcBef>
        <a:buClr>
          <a:srgbClr val="5BC10F"/>
        </a:buClr>
        <a:buFont typeface="Segoe UI Semilight" panose="020B0402040204020203" pitchFamily="34" charset="0"/>
        <a:buChar char="◦"/>
        <a:defRPr sz="1913" kern="1200">
          <a:solidFill>
            <a:schemeClr val="tx1">
              <a:lumMod val="85000"/>
              <a:lumOff val="15000"/>
            </a:schemeClr>
          </a:solidFill>
          <a:latin typeface="PT Sans" panose="020B0503020203020204" pitchFamily="34" charset="-18"/>
          <a:ea typeface="+mn-ea"/>
          <a:cs typeface="Segoe UI Semilight" pitchFamily="34" charset="0"/>
        </a:defRPr>
      </a:lvl2pPr>
      <a:lvl3pPr marL="1093477" indent="-218696" algn="l" defTabSz="874783" rtl="0" eaLnBrk="1" latinLnBrk="0" hangingPunct="1">
        <a:spcBef>
          <a:spcPct val="20000"/>
        </a:spcBef>
        <a:buFont typeface="Arial" pitchFamily="34" charset="0"/>
        <a:buChar char="•"/>
        <a:defRPr sz="1722" kern="1200">
          <a:solidFill>
            <a:schemeClr val="tx1">
              <a:lumMod val="85000"/>
              <a:lumOff val="15000"/>
            </a:schemeClr>
          </a:solidFill>
          <a:latin typeface="PT Sans" panose="020B0503020203020204" pitchFamily="34" charset="-18"/>
          <a:ea typeface="+mn-ea"/>
          <a:cs typeface="Segoe UI Semilight" pitchFamily="34" charset="0"/>
        </a:defRPr>
      </a:lvl3pPr>
      <a:lvl4pPr marL="1530869" indent="-218696" algn="l" defTabSz="874783" rtl="0" eaLnBrk="1" latinLnBrk="0" hangingPunct="1">
        <a:spcBef>
          <a:spcPct val="20000"/>
        </a:spcBef>
        <a:buFont typeface="Arial" pitchFamily="34" charset="0"/>
        <a:buChar char="–"/>
        <a:defRPr sz="1531" kern="1200">
          <a:solidFill>
            <a:schemeClr val="tx1">
              <a:lumMod val="85000"/>
              <a:lumOff val="15000"/>
            </a:schemeClr>
          </a:solidFill>
          <a:latin typeface="PT Sans" panose="020B0503020203020204" pitchFamily="34" charset="-18"/>
          <a:ea typeface="+mn-ea"/>
          <a:cs typeface="Segoe UI Semilight" pitchFamily="34" charset="0"/>
        </a:defRPr>
      </a:lvl4pPr>
      <a:lvl5pPr marL="1968261" indent="-218696" algn="l" defTabSz="874783" rtl="0" eaLnBrk="1" latinLnBrk="0" hangingPunct="1">
        <a:spcBef>
          <a:spcPct val="20000"/>
        </a:spcBef>
        <a:buFont typeface="Arial" pitchFamily="34" charset="0"/>
        <a:buChar char="»"/>
        <a:defRPr sz="1531" kern="1200">
          <a:solidFill>
            <a:schemeClr val="tx1">
              <a:lumMod val="85000"/>
              <a:lumOff val="15000"/>
            </a:schemeClr>
          </a:solidFill>
          <a:latin typeface="PT Sans" panose="020B0503020203020204" pitchFamily="34" charset="-18"/>
          <a:ea typeface="+mn-ea"/>
          <a:cs typeface="Segoe UI Semilight" pitchFamily="34" charset="0"/>
        </a:defRPr>
      </a:lvl5pPr>
      <a:lvl6pPr marL="2405651" indent="-218696" algn="l" defTabSz="874783" rtl="0" eaLnBrk="1" latinLnBrk="0" hangingPunct="1">
        <a:spcBef>
          <a:spcPct val="20000"/>
        </a:spcBef>
        <a:buFont typeface="Arial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843044" indent="-218696" algn="l" defTabSz="874783" rtl="0" eaLnBrk="1" latinLnBrk="0" hangingPunct="1">
        <a:spcBef>
          <a:spcPct val="20000"/>
        </a:spcBef>
        <a:buFont typeface="Arial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280433" indent="-218696" algn="l" defTabSz="874783" rtl="0" eaLnBrk="1" latinLnBrk="0" hangingPunct="1">
        <a:spcBef>
          <a:spcPct val="20000"/>
        </a:spcBef>
        <a:buFont typeface="Arial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717825" indent="-218696" algn="l" defTabSz="874783" rtl="0" eaLnBrk="1" latinLnBrk="0" hangingPunct="1">
        <a:spcBef>
          <a:spcPct val="20000"/>
        </a:spcBef>
        <a:buFont typeface="Arial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74783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1pPr>
      <a:lvl2pPr marL="437391" algn="l" defTabSz="874783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2pPr>
      <a:lvl3pPr marL="874783" algn="l" defTabSz="874783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3pPr>
      <a:lvl4pPr marL="1312173" algn="l" defTabSz="874783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4pPr>
      <a:lvl5pPr marL="1749564" algn="l" defTabSz="874783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5pPr>
      <a:lvl6pPr marL="2186956" algn="l" defTabSz="874783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6pPr>
      <a:lvl7pPr marL="2624348" algn="l" defTabSz="874783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7pPr>
      <a:lvl8pPr marL="3061738" algn="l" defTabSz="874783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8pPr>
      <a:lvl9pPr marL="3499130" algn="l" defTabSz="874783" rtl="0" eaLnBrk="1" latinLnBrk="0" hangingPunct="1">
        <a:defRPr sz="17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2BF7890-24DF-43E9-93E0-F8F431425795}"/>
              </a:ext>
            </a:extLst>
          </p:cNvPr>
          <p:cNvSpPr txBox="1"/>
          <p:nvPr/>
        </p:nvSpPr>
        <p:spPr>
          <a:xfrm>
            <a:off x="895334" y="4463674"/>
            <a:ext cx="2301783" cy="6222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Detailnější popis persony, pod kterým si ji dokáže vybavit každý z vašeho týmu či společnosti. Pokuste se, co nejpřesněji vystihnout personu v jejím běžném chování a ve vztahu k vašemu řešení.</a:t>
            </a:r>
            <a:endParaRPr lang="en-US" altLang="cs-CZ" sz="861" b="0" dirty="0">
              <a:solidFill>
                <a:srgbClr val="595959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xmlns="" id="{A94BABD3-86EF-435D-A72F-A03EB13EA519}"/>
              </a:ext>
            </a:extLst>
          </p:cNvPr>
          <p:cNvSpPr txBox="1">
            <a:spLocks/>
          </p:cNvSpPr>
          <p:nvPr/>
        </p:nvSpPr>
        <p:spPr>
          <a:xfrm>
            <a:off x="3650909" y="2569746"/>
            <a:ext cx="2591138" cy="2952450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None/>
            </a:pPr>
            <a:r>
              <a:rPr lang="cs-CZ" altLang="cs-CZ" sz="1005" dirty="0">
                <a:solidFill>
                  <a:srgbClr val="595959"/>
                </a:solidFill>
                <a:latin typeface="Arial Narrow" panose="020B0606020202030204" pitchFamily="34" charset="0"/>
              </a:rPr>
              <a:t>Co si myslí?</a:t>
            </a:r>
            <a:endParaRPr lang="en-US" altLang="cs-CZ" sz="1005" dirty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Nápady</a:t>
            </a: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Názory</a:t>
            </a: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Předpoklady</a:t>
            </a:r>
          </a:p>
          <a:p>
            <a:pPr marL="0" indent="0">
              <a:spcBef>
                <a:spcPts val="233"/>
              </a:spcBef>
              <a:buClr>
                <a:srgbClr val="0070C0"/>
              </a:buClr>
            </a:pPr>
            <a:r>
              <a:rPr lang="cs-CZ" altLang="cs-CZ" sz="1005" dirty="0">
                <a:solidFill>
                  <a:srgbClr val="595959"/>
                </a:solidFill>
                <a:latin typeface="Arial Narrow" panose="020B0606020202030204" pitchFamily="34" charset="0"/>
              </a:rPr>
              <a:t>Jak se cítí?</a:t>
            </a:r>
            <a:endParaRPr lang="en-US" altLang="cs-CZ" sz="1005" dirty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Potřeby, překážky, problémy</a:t>
            </a: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Zájmy</a:t>
            </a: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Preference, motivátory</a:t>
            </a:r>
            <a:endParaRPr lang="en-US" altLang="cs-CZ" sz="861" b="0" dirty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>
              <a:spcBef>
                <a:spcPts val="233"/>
              </a:spcBef>
              <a:buClr>
                <a:srgbClr val="0070C0"/>
              </a:buClr>
            </a:pPr>
            <a:r>
              <a:rPr lang="cs-CZ" altLang="cs-CZ" sz="1005" dirty="0">
                <a:solidFill>
                  <a:srgbClr val="595959"/>
                </a:solidFill>
                <a:latin typeface="Arial Narrow" panose="020B0606020202030204" pitchFamily="34" charset="0"/>
              </a:rPr>
              <a:t>Co dělá?</a:t>
            </a:r>
            <a:endParaRPr lang="en-US" altLang="cs-CZ" sz="1005" dirty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Zodpovědnosti</a:t>
            </a: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Projekty</a:t>
            </a: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Aktivity</a:t>
            </a:r>
          </a:p>
          <a:p>
            <a:pPr>
              <a:spcBef>
                <a:spcPts val="233"/>
              </a:spcBef>
              <a:buClr>
                <a:srgbClr val="0070C0"/>
              </a:buClr>
            </a:pPr>
            <a:r>
              <a:rPr lang="cs-CZ" altLang="cs-CZ" sz="1005" dirty="0">
                <a:solidFill>
                  <a:srgbClr val="595959"/>
                </a:solidFill>
                <a:latin typeface="Arial Narrow" panose="020B0606020202030204" pitchFamily="34" charset="0"/>
              </a:rPr>
              <a:t>Kam směřuje?</a:t>
            </a:r>
            <a:endParaRPr lang="en-US" altLang="cs-CZ" sz="1005" dirty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Sny</a:t>
            </a: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Cíle</a:t>
            </a:r>
          </a:p>
          <a:p>
            <a:pPr>
              <a:spcBef>
                <a:spcPts val="233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altLang="cs-CZ" sz="861" b="0" dirty="0">
                <a:solidFill>
                  <a:srgbClr val="595959"/>
                </a:solidFill>
                <a:latin typeface="Arial Narrow" panose="020B0606020202030204" pitchFamily="34" charset="0"/>
              </a:rPr>
              <a:t>Příležitosti</a:t>
            </a:r>
            <a:endParaRPr lang="en-US" altLang="cs-CZ" sz="861" b="0" dirty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None/>
            </a:pPr>
            <a:endParaRPr lang="en-US" altLang="cs-CZ" sz="861" b="0" dirty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None/>
            </a:pPr>
            <a:endParaRPr lang="en-US" altLang="cs-CZ" sz="861" b="0" dirty="0">
              <a:solidFill>
                <a:srgbClr val="595959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24DA32A-9588-49BD-8C9B-B403D4CD693C}"/>
              </a:ext>
            </a:extLst>
          </p:cNvPr>
          <p:cNvSpPr txBox="1"/>
          <p:nvPr/>
        </p:nvSpPr>
        <p:spPr>
          <a:xfrm>
            <a:off x="3650911" y="1699177"/>
            <a:ext cx="2169512" cy="7989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tabLst>
                <a:tab pos="719138" algn="l"/>
              </a:tabLs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tabLst>
                <a:tab pos="719138" algn="l"/>
              </a:tabLs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719138" algn="l"/>
              </a:tabLs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719138" algn="l"/>
              </a:tabLs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719138" algn="l"/>
              </a:tabLs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148" dirty="0">
                <a:solidFill>
                  <a:srgbClr val="595959"/>
                </a:solidFill>
                <a:latin typeface="Arial Narrow" panose="020B0606020202030204" pitchFamily="34" charset="0"/>
              </a:rPr>
              <a:t>Jméno</a:t>
            </a:r>
            <a:r>
              <a:rPr lang="en-AU" altLang="cs-CZ" sz="1148" b="0" dirty="0">
                <a:solidFill>
                  <a:srgbClr val="595959"/>
                </a:solidFill>
                <a:latin typeface="Arial Narrow" panose="020B0606020202030204" pitchFamily="34" charset="0"/>
              </a:rPr>
              <a:t>	</a:t>
            </a:r>
            <a:r>
              <a:rPr lang="cs-CZ" altLang="cs-CZ" sz="1148" b="0" dirty="0">
                <a:solidFill>
                  <a:srgbClr val="595959"/>
                </a:solidFill>
                <a:latin typeface="Arial Narrow" panose="020B0606020202030204" pitchFamily="34" charset="0"/>
              </a:rPr>
              <a:t>………………………</a:t>
            </a:r>
            <a:endParaRPr lang="en-AU" altLang="cs-CZ" sz="1148" b="0" dirty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cs-CZ" altLang="cs-CZ" sz="1148" dirty="0">
                <a:solidFill>
                  <a:srgbClr val="595959"/>
                </a:solidFill>
                <a:latin typeface="Arial Narrow" panose="020B0606020202030204" pitchFamily="34" charset="0"/>
              </a:rPr>
              <a:t>Věk</a:t>
            </a:r>
            <a:r>
              <a:rPr lang="en-AU" altLang="cs-CZ" sz="1148" b="0" dirty="0">
                <a:solidFill>
                  <a:srgbClr val="595959"/>
                </a:solidFill>
                <a:latin typeface="Arial Narrow" panose="020B0606020202030204" pitchFamily="34" charset="0"/>
              </a:rPr>
              <a:t>	</a:t>
            </a:r>
            <a:r>
              <a:rPr lang="cs-CZ" altLang="cs-CZ" sz="1148" b="0" dirty="0">
                <a:solidFill>
                  <a:srgbClr val="595959"/>
                </a:solidFill>
                <a:latin typeface="Arial Narrow" panose="020B0606020202030204" pitchFamily="34" charset="0"/>
              </a:rPr>
              <a:t> ……………………… </a:t>
            </a:r>
            <a:endParaRPr lang="en-AU" altLang="cs-CZ" sz="1148" b="0" dirty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cs-CZ" altLang="cs-CZ" sz="1148" dirty="0">
                <a:solidFill>
                  <a:srgbClr val="595959"/>
                </a:solidFill>
                <a:latin typeface="Arial Narrow" panose="020B0606020202030204" pitchFamily="34" charset="0"/>
              </a:rPr>
              <a:t>Pozice</a:t>
            </a:r>
            <a:r>
              <a:rPr lang="en-AU" altLang="cs-CZ" sz="1148" b="0" dirty="0">
                <a:solidFill>
                  <a:srgbClr val="595959"/>
                </a:solidFill>
                <a:latin typeface="Arial Narrow" panose="020B0606020202030204" pitchFamily="34" charset="0"/>
              </a:rPr>
              <a:t>	</a:t>
            </a:r>
            <a:r>
              <a:rPr lang="cs-CZ" altLang="cs-CZ" sz="1148" b="0" dirty="0">
                <a:solidFill>
                  <a:srgbClr val="595959"/>
                </a:solidFill>
                <a:latin typeface="Arial Narrow" panose="020B0606020202030204" pitchFamily="34" charset="0"/>
              </a:rPr>
              <a:t> ……………………… </a:t>
            </a:r>
          </a:p>
          <a:p>
            <a:pPr eaLnBrk="1" hangingPunct="1"/>
            <a:r>
              <a:rPr lang="cs-CZ" altLang="cs-CZ" sz="1148" dirty="0">
                <a:solidFill>
                  <a:srgbClr val="595959"/>
                </a:solidFill>
                <a:latin typeface="Arial Narrow" panose="020B0606020202030204" pitchFamily="34" charset="0"/>
              </a:rPr>
              <a:t>Lokalita</a:t>
            </a:r>
            <a:r>
              <a:rPr lang="en-AU" altLang="cs-CZ" sz="1148" b="0" dirty="0">
                <a:solidFill>
                  <a:srgbClr val="595959"/>
                </a:solidFill>
                <a:latin typeface="Arial Narrow" panose="020B0606020202030204" pitchFamily="34" charset="0"/>
              </a:rPr>
              <a:t>	</a:t>
            </a:r>
            <a:r>
              <a:rPr lang="cs-CZ" altLang="cs-CZ" sz="1148" b="0" dirty="0">
                <a:solidFill>
                  <a:srgbClr val="595959"/>
                </a:solidFill>
                <a:latin typeface="Arial Narrow" panose="020B0606020202030204" pitchFamily="34" charset="0"/>
              </a:rPr>
              <a:t> ………………………</a:t>
            </a:r>
            <a:endParaRPr lang="en-US" altLang="cs-CZ" sz="1148" b="0" dirty="0">
              <a:solidFill>
                <a:srgbClr val="595959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3B8AB0B-E6D5-43F9-8069-3D20B958A08D}"/>
              </a:ext>
            </a:extLst>
          </p:cNvPr>
          <p:cNvSpPr txBox="1"/>
          <p:nvPr/>
        </p:nvSpPr>
        <p:spPr>
          <a:xfrm>
            <a:off x="895334" y="3677721"/>
            <a:ext cx="2301783" cy="5005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cs-CZ" sz="1339" i="1" dirty="0">
                <a:solidFill>
                  <a:srgbClr val="595959"/>
                </a:solidFill>
                <a:latin typeface="Arial Narrow" panose="020B0606020202030204" pitchFamily="34" charset="0"/>
              </a:rPr>
              <a:t>“</a:t>
            </a:r>
            <a:r>
              <a:rPr lang="cs-CZ" altLang="cs-CZ" sz="1339" b="0" i="1" dirty="0">
                <a:solidFill>
                  <a:srgbClr val="595959"/>
                </a:solidFill>
                <a:latin typeface="Arial Narrow" panose="020B0606020202030204" pitchFamily="34" charset="0"/>
              </a:rPr>
              <a:t>Popište tuto personu v jedné větě</a:t>
            </a:r>
            <a:r>
              <a:rPr lang="en-US" altLang="cs-CZ" sz="1339" b="0" i="1" dirty="0">
                <a:solidFill>
                  <a:srgbClr val="595959"/>
                </a:solidFill>
                <a:latin typeface="Arial Narrow" panose="020B0606020202030204" pitchFamily="34" charset="0"/>
              </a:rPr>
              <a:t>.</a:t>
            </a:r>
            <a:r>
              <a:rPr lang="en-US" altLang="cs-CZ" sz="1339" i="1" dirty="0">
                <a:solidFill>
                  <a:srgbClr val="595959"/>
                </a:solidFill>
                <a:latin typeface="Arial Narrow" panose="020B0606020202030204" pitchFamily="34" charset="0"/>
              </a:rPr>
              <a:t>”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87C09C5-74D2-4A8E-B4DA-F35FC65B38CC}"/>
              </a:ext>
            </a:extLst>
          </p:cNvPr>
          <p:cNvSpPr txBox="1"/>
          <p:nvPr/>
        </p:nvSpPr>
        <p:spPr>
          <a:xfrm>
            <a:off x="6640546" y="1698038"/>
            <a:ext cx="1585575" cy="379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cs-CZ" altLang="cs-CZ" sz="1005" dirty="0" smtClean="0">
              <a:solidFill>
                <a:srgbClr val="595959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US" altLang="cs-CZ" sz="861" b="0" dirty="0">
              <a:solidFill>
                <a:srgbClr val="595959"/>
              </a:solidFill>
              <a:latin typeface="PT Sans" panose="020B0503020203020204" pitchFamily="34" charset="-18"/>
            </a:endParaRPr>
          </a:p>
        </p:txBody>
      </p:sp>
      <p:grpSp>
        <p:nvGrpSpPr>
          <p:cNvPr id="6155" name="Group 25">
            <a:extLst>
              <a:ext uri="{FF2B5EF4-FFF2-40B4-BE49-F238E27FC236}">
                <a16:creationId xmlns:a16="http://schemas.microsoft.com/office/drawing/2014/main" xmlns="" id="{03C3B290-ACE4-4435-9238-549F82AC6814}"/>
              </a:ext>
            </a:extLst>
          </p:cNvPr>
          <p:cNvGrpSpPr>
            <a:grpSpLocks/>
          </p:cNvGrpSpPr>
          <p:nvPr/>
        </p:nvGrpSpPr>
        <p:grpSpPr bwMode="auto">
          <a:xfrm>
            <a:off x="6639412" y="1966852"/>
            <a:ext cx="1689230" cy="468873"/>
            <a:chOff x="228600" y="4064001"/>
            <a:chExt cx="2353735" cy="653420"/>
          </a:xfrm>
        </p:grpSpPr>
        <p:grpSp>
          <p:nvGrpSpPr>
            <p:cNvPr id="6214" name="Group 20">
              <a:extLst>
                <a:ext uri="{FF2B5EF4-FFF2-40B4-BE49-F238E27FC236}">
                  <a16:creationId xmlns:a16="http://schemas.microsoft.com/office/drawing/2014/main" xmlns="" id="{130FCF20-9520-40C8-BE3F-87984557C9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36" y="4343382"/>
              <a:ext cx="2134709" cy="152389"/>
              <a:chOff x="457701" y="4267182"/>
              <a:chExt cx="2134709" cy="152389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xmlns="" id="{42F3DA7F-35F6-4841-A41A-58A1F48188B5}"/>
                  </a:ext>
                </a:extLst>
              </p:cNvPr>
              <p:cNvCxnSpPr/>
              <p:nvPr/>
            </p:nvCxnSpPr>
            <p:spPr bwMode="auto">
              <a:xfrm>
                <a:off x="457701" y="4343377"/>
                <a:ext cx="2133121" cy="1588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23C7D560-0DCE-46A0-B414-7895900A7D24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382300" y="4342583"/>
                <a:ext cx="152389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xmlns="" id="{AE2E7C18-852F-479D-9655-43328A00B1B1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2515422" y="4342583"/>
                <a:ext cx="152389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18DD1725-378D-4EEA-842F-4F3B9DAAAF21}"/>
                </a:ext>
              </a:extLst>
            </p:cNvPr>
            <p:cNvSpPr txBox="1"/>
            <p:nvPr/>
          </p:nvSpPr>
          <p:spPr>
            <a:xfrm>
              <a:off x="246059" y="4465612"/>
              <a:ext cx="990378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Základní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A81F7578-AF8A-498D-A410-560E58B1EB53}"/>
                </a:ext>
              </a:extLst>
            </p:cNvPr>
            <p:cNvSpPr txBox="1"/>
            <p:nvPr/>
          </p:nvSpPr>
          <p:spPr>
            <a:xfrm>
              <a:off x="1490380" y="4465608"/>
              <a:ext cx="1091955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Vysokoškolské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C5D8B07-BADE-4D8B-A456-A4E9628DA023}"/>
                </a:ext>
              </a:extLst>
            </p:cNvPr>
            <p:cNvSpPr txBox="1"/>
            <p:nvPr/>
          </p:nvSpPr>
          <p:spPr>
            <a:xfrm>
              <a:off x="228600" y="4064001"/>
              <a:ext cx="2133120" cy="2979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78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Vzdělání</a:t>
              </a:r>
              <a:endParaRPr lang="en-AU" sz="789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-18"/>
              </a:endParaRP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1562CE19-2AD9-4CA0-9B1A-F58F514EA19A}"/>
                </a:ext>
              </a:extLst>
            </p:cNvPr>
            <p:cNvSpPr/>
            <p:nvPr/>
          </p:nvSpPr>
          <p:spPr bwMode="auto">
            <a:xfrm>
              <a:off x="2207800" y="4330532"/>
              <a:ext cx="80433" cy="173567"/>
            </a:xfrm>
            <a:prstGeom prst="roundRect">
              <a:avLst/>
            </a:prstGeom>
            <a:ln>
              <a:solidFill>
                <a:srgbClr val="4285BF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20000"/>
                </a:spcBef>
                <a:defRPr/>
              </a:pPr>
              <a:endParaRPr lang="en-AU" sz="1435" dirty="0" err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6156" name="Group 35">
            <a:extLst>
              <a:ext uri="{FF2B5EF4-FFF2-40B4-BE49-F238E27FC236}">
                <a16:creationId xmlns:a16="http://schemas.microsoft.com/office/drawing/2014/main" xmlns="" id="{555F7392-4CCD-44EA-BE8A-5B4F386A277A}"/>
              </a:ext>
            </a:extLst>
          </p:cNvPr>
          <p:cNvGrpSpPr>
            <a:grpSpLocks/>
          </p:cNvGrpSpPr>
          <p:nvPr/>
        </p:nvGrpSpPr>
        <p:grpSpPr bwMode="auto">
          <a:xfrm>
            <a:off x="6639412" y="2507900"/>
            <a:ext cx="1689230" cy="468872"/>
            <a:chOff x="228600" y="4064001"/>
            <a:chExt cx="2353735" cy="653419"/>
          </a:xfrm>
        </p:grpSpPr>
        <p:grpSp>
          <p:nvGrpSpPr>
            <p:cNvPr id="6204" name="Group 36">
              <a:extLst>
                <a:ext uri="{FF2B5EF4-FFF2-40B4-BE49-F238E27FC236}">
                  <a16:creationId xmlns:a16="http://schemas.microsoft.com/office/drawing/2014/main" xmlns="" id="{750F0628-F518-4258-B673-08D2F6A262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36" y="4343382"/>
              <a:ext cx="2134708" cy="152390"/>
              <a:chOff x="457701" y="4267182"/>
              <a:chExt cx="2134708" cy="152390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5B769AC9-0043-4D5B-88D4-69E8DD4362B9}"/>
                  </a:ext>
                </a:extLst>
              </p:cNvPr>
              <p:cNvCxnSpPr/>
              <p:nvPr/>
            </p:nvCxnSpPr>
            <p:spPr bwMode="auto">
              <a:xfrm>
                <a:off x="457701" y="4343377"/>
                <a:ext cx="2133121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6B50D568-519A-49A2-9EB2-152C4B9645C3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382300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CA514DCB-2893-49D7-9808-DE5941BD3AC2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2515421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13D67742-00C0-48A2-BFAE-A0BE27FDD6F3}"/>
                </a:ext>
              </a:extLst>
            </p:cNvPr>
            <p:cNvSpPr txBox="1"/>
            <p:nvPr/>
          </p:nvSpPr>
          <p:spPr>
            <a:xfrm>
              <a:off x="246059" y="4465611"/>
              <a:ext cx="990378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Nízký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E6049955-576F-44E6-957F-F5E97133976E}"/>
                </a:ext>
              </a:extLst>
            </p:cNvPr>
            <p:cNvSpPr txBox="1"/>
            <p:nvPr/>
          </p:nvSpPr>
          <p:spPr>
            <a:xfrm>
              <a:off x="1490380" y="4465611"/>
              <a:ext cx="1091955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Vysoký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ECDEEE3E-DFF9-4E7E-A1CD-0501312578B3}"/>
                </a:ext>
              </a:extLst>
            </p:cNvPr>
            <p:cNvSpPr txBox="1"/>
            <p:nvPr/>
          </p:nvSpPr>
          <p:spPr>
            <a:xfrm>
              <a:off x="228600" y="4064001"/>
              <a:ext cx="2133120" cy="2979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78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Příjem</a:t>
              </a:r>
              <a:endParaRPr lang="en-AU" sz="789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xmlns="" id="{41C93057-0BE2-45D1-A9F1-7D7F3ECE60CA}"/>
                </a:ext>
              </a:extLst>
            </p:cNvPr>
            <p:cNvSpPr/>
            <p:nvPr/>
          </p:nvSpPr>
          <p:spPr bwMode="auto">
            <a:xfrm>
              <a:off x="1359454" y="4330695"/>
              <a:ext cx="80433" cy="173567"/>
            </a:xfrm>
            <a:prstGeom prst="roundRect">
              <a:avLst/>
            </a:prstGeom>
            <a:ln>
              <a:solidFill>
                <a:srgbClr val="4285BF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20000"/>
                </a:spcBef>
                <a:defRPr/>
              </a:pPr>
              <a:endParaRPr lang="en-AU" sz="1435" dirty="0" err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6157" name="Group 44">
            <a:extLst>
              <a:ext uri="{FF2B5EF4-FFF2-40B4-BE49-F238E27FC236}">
                <a16:creationId xmlns:a16="http://schemas.microsoft.com/office/drawing/2014/main" xmlns="" id="{DF05BCEE-419A-487A-8A6C-1C5FC79F9D9D}"/>
              </a:ext>
            </a:extLst>
          </p:cNvPr>
          <p:cNvGrpSpPr>
            <a:grpSpLocks/>
          </p:cNvGrpSpPr>
          <p:nvPr/>
        </p:nvGrpSpPr>
        <p:grpSpPr bwMode="auto">
          <a:xfrm>
            <a:off x="6639412" y="3109325"/>
            <a:ext cx="1689230" cy="468872"/>
            <a:chOff x="228600" y="4064001"/>
            <a:chExt cx="2353735" cy="653419"/>
          </a:xfrm>
        </p:grpSpPr>
        <p:grpSp>
          <p:nvGrpSpPr>
            <p:cNvPr id="6194" name="Group 45">
              <a:extLst>
                <a:ext uri="{FF2B5EF4-FFF2-40B4-BE49-F238E27FC236}">
                  <a16:creationId xmlns:a16="http://schemas.microsoft.com/office/drawing/2014/main" xmlns="" id="{B07FA69F-CCEF-4BF6-A0FE-FD955CF87A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36" y="4343382"/>
              <a:ext cx="2134708" cy="152390"/>
              <a:chOff x="457701" y="4267182"/>
              <a:chExt cx="2134708" cy="152390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xmlns="" id="{13AB51A5-A427-4C29-B3DE-973F0B2EF80F}"/>
                  </a:ext>
                </a:extLst>
              </p:cNvPr>
              <p:cNvCxnSpPr/>
              <p:nvPr/>
            </p:nvCxnSpPr>
            <p:spPr bwMode="auto">
              <a:xfrm>
                <a:off x="457701" y="4343377"/>
                <a:ext cx="2133121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BF9C9F51-FD32-4600-B769-AA3200299389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382300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75D13300-12EF-4989-97BB-6112F6D1CEEE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2515421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8F599FC0-CE8C-40EC-B0B6-E8E5635C871F}"/>
                </a:ext>
              </a:extLst>
            </p:cNvPr>
            <p:cNvSpPr txBox="1"/>
            <p:nvPr/>
          </p:nvSpPr>
          <p:spPr>
            <a:xfrm>
              <a:off x="246059" y="4465611"/>
              <a:ext cx="990378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Early </a:t>
              </a:r>
              <a:r>
                <a:rPr lang="cs-CZ" sz="574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adopter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FBC32853-B609-4084-82E7-D9442F9B1ECF}"/>
                </a:ext>
              </a:extLst>
            </p:cNvPr>
            <p:cNvSpPr txBox="1"/>
            <p:nvPr/>
          </p:nvSpPr>
          <p:spPr>
            <a:xfrm>
              <a:off x="1490380" y="4465611"/>
              <a:ext cx="1091955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Odpůrce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57394D89-FB72-405B-BFCE-8E865B9F35A6}"/>
                </a:ext>
              </a:extLst>
            </p:cNvPr>
            <p:cNvSpPr txBox="1"/>
            <p:nvPr/>
          </p:nvSpPr>
          <p:spPr>
            <a:xfrm>
              <a:off x="228600" y="4064001"/>
              <a:ext cx="2133120" cy="2979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en-AU" sz="789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xmlns="" id="{95F6C85A-4F6F-4AB9-B346-309C1CBDA617}"/>
                </a:ext>
              </a:extLst>
            </p:cNvPr>
            <p:cNvSpPr/>
            <p:nvPr/>
          </p:nvSpPr>
          <p:spPr bwMode="auto">
            <a:xfrm>
              <a:off x="767963" y="4330695"/>
              <a:ext cx="80433" cy="173567"/>
            </a:xfrm>
            <a:prstGeom prst="roundRect">
              <a:avLst/>
            </a:prstGeom>
            <a:ln>
              <a:solidFill>
                <a:srgbClr val="4285BF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20000"/>
                </a:spcBef>
                <a:defRPr/>
              </a:pPr>
              <a:endParaRPr lang="en-AU" sz="1435" dirty="0" err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6158" name="Group 53">
            <a:extLst>
              <a:ext uri="{FF2B5EF4-FFF2-40B4-BE49-F238E27FC236}">
                <a16:creationId xmlns:a16="http://schemas.microsoft.com/office/drawing/2014/main" xmlns="" id="{52EF4041-894D-4041-B064-5965CE2FADEC}"/>
              </a:ext>
            </a:extLst>
          </p:cNvPr>
          <p:cNvGrpSpPr>
            <a:grpSpLocks/>
          </p:cNvGrpSpPr>
          <p:nvPr/>
        </p:nvGrpSpPr>
        <p:grpSpPr bwMode="auto">
          <a:xfrm>
            <a:off x="6639412" y="3692528"/>
            <a:ext cx="1689230" cy="468872"/>
            <a:chOff x="228600" y="4064001"/>
            <a:chExt cx="2353735" cy="653419"/>
          </a:xfrm>
        </p:grpSpPr>
        <p:grpSp>
          <p:nvGrpSpPr>
            <p:cNvPr id="6184" name="Group 54">
              <a:extLst>
                <a:ext uri="{FF2B5EF4-FFF2-40B4-BE49-F238E27FC236}">
                  <a16:creationId xmlns:a16="http://schemas.microsoft.com/office/drawing/2014/main" xmlns="" id="{68682AE7-B7D4-4780-8A47-AED7392711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36" y="4343382"/>
              <a:ext cx="2134708" cy="152390"/>
              <a:chOff x="457701" y="4267182"/>
              <a:chExt cx="2134708" cy="152390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xmlns="" id="{C0A5548F-F7CD-4721-A44A-530BFD3158D5}"/>
                  </a:ext>
                </a:extLst>
              </p:cNvPr>
              <p:cNvCxnSpPr/>
              <p:nvPr/>
            </p:nvCxnSpPr>
            <p:spPr bwMode="auto">
              <a:xfrm>
                <a:off x="457701" y="4343377"/>
                <a:ext cx="2133121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xmlns="" id="{3786EFD4-67BB-477A-A792-887E7863441B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382300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xmlns="" id="{A2B839AF-C2D3-484C-B93A-A19DDA4BFC10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2515421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89F49B50-F0A2-4153-B431-1A85AF0AFEB9}"/>
                </a:ext>
              </a:extLst>
            </p:cNvPr>
            <p:cNvSpPr txBox="1"/>
            <p:nvPr/>
          </p:nvSpPr>
          <p:spPr>
            <a:xfrm>
              <a:off x="246059" y="4465611"/>
              <a:ext cx="990378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Využívá denně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0C468F13-609A-49DC-8CE1-E8256DC80E14}"/>
                </a:ext>
              </a:extLst>
            </p:cNvPr>
            <p:cNvSpPr txBox="1"/>
            <p:nvPr/>
          </p:nvSpPr>
          <p:spPr>
            <a:xfrm>
              <a:off x="1490380" y="4465611"/>
              <a:ext cx="1091955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Využívá velmi zřídka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3262CC59-8E17-4158-91AA-50DE3B57B6C1}"/>
                </a:ext>
              </a:extLst>
            </p:cNvPr>
            <p:cNvSpPr txBox="1"/>
            <p:nvPr/>
          </p:nvSpPr>
          <p:spPr>
            <a:xfrm>
              <a:off x="228600" y="4064001"/>
              <a:ext cx="2133120" cy="2979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78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Mobilní zařízení</a:t>
              </a:r>
              <a:endParaRPr lang="en-AU" sz="789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xmlns="" id="{EBBDEBD7-782A-4A4A-8968-0EACCCAEE22B}"/>
                </a:ext>
              </a:extLst>
            </p:cNvPr>
            <p:cNvSpPr/>
            <p:nvPr/>
          </p:nvSpPr>
          <p:spPr bwMode="auto">
            <a:xfrm>
              <a:off x="479996" y="4330695"/>
              <a:ext cx="80433" cy="173567"/>
            </a:xfrm>
            <a:prstGeom prst="roundRect">
              <a:avLst/>
            </a:prstGeom>
            <a:ln>
              <a:solidFill>
                <a:srgbClr val="4285BF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20000"/>
                </a:spcBef>
                <a:defRPr/>
              </a:pPr>
              <a:endParaRPr lang="en-AU" sz="1435" dirty="0" err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29D3EB25-9DED-4AAA-82C7-F7D835C624C3}"/>
              </a:ext>
            </a:extLst>
          </p:cNvPr>
          <p:cNvCxnSpPr/>
          <p:nvPr/>
        </p:nvCxnSpPr>
        <p:spPr bwMode="auto">
          <a:xfrm rot="5400000">
            <a:off x="1407620" y="3753469"/>
            <a:ext cx="3936600" cy="1138"/>
          </a:xfrm>
          <a:prstGeom prst="line">
            <a:avLst/>
          </a:prstGeom>
          <a:ln w="127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160" name="Group 65">
            <a:extLst>
              <a:ext uri="{FF2B5EF4-FFF2-40B4-BE49-F238E27FC236}">
                <a16:creationId xmlns:a16="http://schemas.microsoft.com/office/drawing/2014/main" xmlns="" id="{E8A2223D-1214-4EAE-9E8D-B895F01E46D0}"/>
              </a:ext>
            </a:extLst>
          </p:cNvPr>
          <p:cNvGrpSpPr>
            <a:grpSpLocks/>
          </p:cNvGrpSpPr>
          <p:nvPr/>
        </p:nvGrpSpPr>
        <p:grpSpPr bwMode="auto">
          <a:xfrm>
            <a:off x="6639412" y="4312184"/>
            <a:ext cx="1689230" cy="557231"/>
            <a:chOff x="228600" y="4064001"/>
            <a:chExt cx="2353735" cy="776554"/>
          </a:xfrm>
        </p:grpSpPr>
        <p:grpSp>
          <p:nvGrpSpPr>
            <p:cNvPr id="6174" name="Group 66">
              <a:extLst>
                <a:ext uri="{FF2B5EF4-FFF2-40B4-BE49-F238E27FC236}">
                  <a16:creationId xmlns:a16="http://schemas.microsoft.com/office/drawing/2014/main" xmlns="" id="{D41A7F29-FB1C-4301-84EA-78846299D9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36" y="4343382"/>
              <a:ext cx="2134708" cy="152390"/>
              <a:chOff x="457701" y="4267182"/>
              <a:chExt cx="2134708" cy="152390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xmlns="" id="{3175A511-B59F-4003-8582-18B5445368C5}"/>
                  </a:ext>
                </a:extLst>
              </p:cNvPr>
              <p:cNvCxnSpPr/>
              <p:nvPr/>
            </p:nvCxnSpPr>
            <p:spPr bwMode="auto">
              <a:xfrm>
                <a:off x="457701" y="4343377"/>
                <a:ext cx="2133121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xmlns="" id="{8828DB14-581E-4779-9966-7D539927044D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382300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xmlns="" id="{F72D3E2D-82C5-44FD-BF4C-673013F7BB5D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2515421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CE1569DA-B68E-4788-95ED-7D4EC7D5C622}"/>
                </a:ext>
              </a:extLst>
            </p:cNvPr>
            <p:cNvSpPr txBox="1"/>
            <p:nvPr/>
          </p:nvSpPr>
          <p:spPr>
            <a:xfrm>
              <a:off x="246059" y="4465611"/>
              <a:ext cx="990378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Impulsivní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F56FBFA3-9BD1-4693-B58E-F36C238C100F}"/>
                </a:ext>
              </a:extLst>
            </p:cNvPr>
            <p:cNvSpPr txBox="1"/>
            <p:nvPr/>
          </p:nvSpPr>
          <p:spPr>
            <a:xfrm>
              <a:off x="1490380" y="4465611"/>
              <a:ext cx="1091955" cy="3749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Zvažování všech možností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3B82FD07-5F05-4036-A5A2-E774C104707F}"/>
                </a:ext>
              </a:extLst>
            </p:cNvPr>
            <p:cNvSpPr txBox="1"/>
            <p:nvPr/>
          </p:nvSpPr>
          <p:spPr>
            <a:xfrm>
              <a:off x="228600" y="4064001"/>
              <a:ext cx="2133120" cy="2979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78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Nákupní chování</a:t>
              </a:r>
              <a:endParaRPr lang="en-AU" sz="789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xmlns="" id="{45374BCE-014B-4DD3-ADF4-6ACFA1F43209}"/>
                </a:ext>
              </a:extLst>
            </p:cNvPr>
            <p:cNvSpPr/>
            <p:nvPr/>
          </p:nvSpPr>
          <p:spPr bwMode="auto">
            <a:xfrm>
              <a:off x="2223357" y="4330695"/>
              <a:ext cx="80433" cy="173567"/>
            </a:xfrm>
            <a:prstGeom prst="roundRect">
              <a:avLst/>
            </a:prstGeom>
            <a:ln>
              <a:solidFill>
                <a:srgbClr val="4285BF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20000"/>
                </a:spcBef>
                <a:defRPr/>
              </a:pPr>
              <a:endParaRPr lang="en-AU" sz="1435" dirty="0" err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6161" name="Group 74">
            <a:extLst>
              <a:ext uri="{FF2B5EF4-FFF2-40B4-BE49-F238E27FC236}">
                <a16:creationId xmlns:a16="http://schemas.microsoft.com/office/drawing/2014/main" xmlns="" id="{AC898124-2AF4-4430-847D-93EF88F31FFE}"/>
              </a:ext>
            </a:extLst>
          </p:cNvPr>
          <p:cNvGrpSpPr>
            <a:grpSpLocks/>
          </p:cNvGrpSpPr>
          <p:nvPr/>
        </p:nvGrpSpPr>
        <p:grpSpPr bwMode="auto">
          <a:xfrm>
            <a:off x="6639412" y="4895376"/>
            <a:ext cx="1689230" cy="468872"/>
            <a:chOff x="228600" y="4064001"/>
            <a:chExt cx="2353735" cy="653419"/>
          </a:xfrm>
        </p:grpSpPr>
        <p:grpSp>
          <p:nvGrpSpPr>
            <p:cNvPr id="6164" name="Group 75">
              <a:extLst>
                <a:ext uri="{FF2B5EF4-FFF2-40B4-BE49-F238E27FC236}">
                  <a16:creationId xmlns:a16="http://schemas.microsoft.com/office/drawing/2014/main" xmlns="" id="{3569BFA3-F347-45D9-94FC-48067762C0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36" y="4343382"/>
              <a:ext cx="2134708" cy="152390"/>
              <a:chOff x="457701" y="4267182"/>
              <a:chExt cx="2134708" cy="152390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1F5167BB-916D-4807-8EFE-D7E1A459BF49}"/>
                  </a:ext>
                </a:extLst>
              </p:cNvPr>
              <p:cNvCxnSpPr/>
              <p:nvPr/>
            </p:nvCxnSpPr>
            <p:spPr bwMode="auto">
              <a:xfrm>
                <a:off x="457701" y="4343377"/>
                <a:ext cx="2133121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xmlns="" id="{2EB80A6B-AC25-46E6-A23F-71C52C7ACA5F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382300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xmlns="" id="{E6B10575-93C0-4DBC-B2D1-81ACB2757834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2515421" y="4342583"/>
                <a:ext cx="152390" cy="1587"/>
              </a:xfrm>
              <a:prstGeom prst="line">
                <a:avLst/>
              </a:prstGeom>
              <a:ln w="12700" cap="flat" cmpd="sng" algn="ctr">
                <a:solidFill>
                  <a:srgbClr val="245BA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8026F7EF-6141-4679-9345-A547BE71A0FA}"/>
                </a:ext>
              </a:extLst>
            </p:cNvPr>
            <p:cNvSpPr txBox="1"/>
            <p:nvPr/>
          </p:nvSpPr>
          <p:spPr>
            <a:xfrm>
              <a:off x="246059" y="4465611"/>
              <a:ext cx="990378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Aktivní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3E9DDB42-2509-4432-BA03-48DAE01C4B30}"/>
                </a:ext>
              </a:extLst>
            </p:cNvPr>
            <p:cNvSpPr txBox="1"/>
            <p:nvPr/>
          </p:nvSpPr>
          <p:spPr>
            <a:xfrm>
              <a:off x="1490380" y="4465611"/>
              <a:ext cx="1091955" cy="251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cs-CZ" sz="574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Lenošení</a:t>
              </a:r>
              <a:endParaRPr lang="en-AU" sz="574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99E069CC-2129-4DA2-A814-D789B3CE3088}"/>
                </a:ext>
              </a:extLst>
            </p:cNvPr>
            <p:cNvSpPr txBox="1"/>
            <p:nvPr/>
          </p:nvSpPr>
          <p:spPr>
            <a:xfrm>
              <a:off x="228600" y="4064001"/>
              <a:ext cx="2133120" cy="2979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789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Trávení volného času</a:t>
              </a:r>
              <a:endParaRPr lang="en-AU" sz="789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xmlns="" id="{9026371D-E2D7-47DE-82EE-1121EBA77895}"/>
                </a:ext>
              </a:extLst>
            </p:cNvPr>
            <p:cNvSpPr/>
            <p:nvPr/>
          </p:nvSpPr>
          <p:spPr bwMode="auto">
            <a:xfrm>
              <a:off x="1839400" y="4330695"/>
              <a:ext cx="80433" cy="173567"/>
            </a:xfrm>
            <a:prstGeom prst="roundRect">
              <a:avLst/>
            </a:prstGeom>
            <a:ln>
              <a:solidFill>
                <a:srgbClr val="4285BF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20000"/>
                </a:spcBef>
                <a:defRPr/>
              </a:pPr>
              <a:endParaRPr lang="en-AU" sz="1435" dirty="0" err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A51EDFA0-83E0-43B9-ACD6-CF85E751CBF9}"/>
              </a:ext>
            </a:extLst>
          </p:cNvPr>
          <p:cNvCxnSpPr/>
          <p:nvPr/>
        </p:nvCxnSpPr>
        <p:spPr bwMode="auto">
          <a:xfrm rot="5400000">
            <a:off x="4507650" y="3753475"/>
            <a:ext cx="3936600" cy="1139"/>
          </a:xfrm>
          <a:prstGeom prst="line">
            <a:avLst/>
          </a:prstGeom>
          <a:ln w="127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itle 1">
            <a:extLst>
              <a:ext uri="{FF2B5EF4-FFF2-40B4-BE49-F238E27FC236}">
                <a16:creationId xmlns:a16="http://schemas.microsoft.com/office/drawing/2014/main" xmlns="" id="{28C9A110-E900-4608-B306-8C6CB6D48612}"/>
              </a:ext>
            </a:extLst>
          </p:cNvPr>
          <p:cNvSpPr txBox="1">
            <a:spLocks/>
          </p:cNvSpPr>
          <p:nvPr/>
        </p:nvSpPr>
        <p:spPr bwMode="auto">
          <a:xfrm>
            <a:off x="1869581" y="1016849"/>
            <a:ext cx="4438927" cy="35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62626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cs-CZ" sz="172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&lt;Persona name&gt;</a:t>
            </a:r>
            <a:endParaRPr lang="en-AU" altLang="cs-CZ" sz="172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7B541F-8726-416D-85D6-DC0347F6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45" y="-36115"/>
            <a:ext cx="4177760" cy="632468"/>
          </a:xfrm>
        </p:spPr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Persona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AD4B2F2-7EC9-48FF-9C3C-031CCB0E0ED9}"/>
              </a:ext>
            </a:extLst>
          </p:cNvPr>
          <p:cNvSpPr/>
          <p:nvPr/>
        </p:nvSpPr>
        <p:spPr bwMode="auto">
          <a:xfrm>
            <a:off x="1183127" y="1813028"/>
            <a:ext cx="1719224" cy="18589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285BF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20000"/>
              </a:spcBef>
              <a:defRPr/>
            </a:pPr>
            <a:endParaRPr lang="en-AU" sz="1435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4" name="TextBox 30">
            <a:extLst>
              <a:ext uri="{FF2B5EF4-FFF2-40B4-BE49-F238E27FC236}">
                <a16:creationId xmlns:a16="http://schemas.microsoft.com/office/drawing/2014/main" xmlns="" id="{941F8BCF-93E1-467F-B5BD-C21256EA340C}"/>
              </a:ext>
            </a:extLst>
          </p:cNvPr>
          <p:cNvSpPr txBox="1"/>
          <p:nvPr/>
        </p:nvSpPr>
        <p:spPr bwMode="auto">
          <a:xfrm>
            <a:off x="6639410" y="3118411"/>
            <a:ext cx="1530899" cy="213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789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Technologie</a:t>
            </a:r>
            <a:endParaRPr lang="en-AU" sz="789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1D12A2D2-5357-40E8-96AC-02B977B33C58}"/>
              </a:ext>
            </a:extLst>
          </p:cNvPr>
          <p:cNvSpPr/>
          <p:nvPr/>
        </p:nvSpPr>
        <p:spPr>
          <a:xfrm>
            <a:off x="5684645" y="1785737"/>
            <a:ext cx="233334" cy="42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</a:t>
            </a:r>
            <a:endParaRPr lang="cs-CZ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F56453CB-B3D4-4BA9-ACD2-D14D82C76EE0}"/>
              </a:ext>
            </a:extLst>
          </p:cNvPr>
          <p:cNvSpPr/>
          <p:nvPr/>
        </p:nvSpPr>
        <p:spPr>
          <a:xfrm>
            <a:off x="5943494" y="1867038"/>
            <a:ext cx="386644" cy="4307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</a:t>
            </a:r>
            <a:endParaRPr lang="cs-CZ" sz="21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D4C01F3A-74D8-4E6B-B4B6-2068A5409744}"/>
              </a:ext>
            </a:extLst>
          </p:cNvPr>
          <p:cNvSpPr/>
          <p:nvPr/>
        </p:nvSpPr>
        <p:spPr>
          <a:xfrm>
            <a:off x="829315" y="3761418"/>
            <a:ext cx="66019" cy="692194"/>
          </a:xfrm>
          <a:prstGeom prst="rect">
            <a:avLst/>
          </a:prstGeom>
          <a:solidFill>
            <a:srgbClr val="4285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480" tIns="43740" rIns="87480" bIns="437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199"/>
          </a:p>
        </p:txBody>
      </p:sp>
      <p:sp>
        <p:nvSpPr>
          <p:cNvPr id="85" name="Obdélník 84">
            <a:extLst>
              <a:ext uri="{FF2B5EF4-FFF2-40B4-BE49-F238E27FC236}">
                <a16:creationId xmlns:a16="http://schemas.microsoft.com/office/drawing/2014/main" xmlns="" id="{BF82D1CC-6CA4-48CE-B5FD-5B493B3EFDBF}"/>
              </a:ext>
            </a:extLst>
          </p:cNvPr>
          <p:cNvSpPr/>
          <p:nvPr/>
        </p:nvSpPr>
        <p:spPr>
          <a:xfrm>
            <a:off x="826437" y="4519268"/>
            <a:ext cx="30997" cy="1105466"/>
          </a:xfrm>
          <a:prstGeom prst="rect">
            <a:avLst/>
          </a:prstGeom>
          <a:solidFill>
            <a:srgbClr val="4285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480" tIns="43740" rIns="87480" bIns="437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199"/>
          </a:p>
        </p:txBody>
      </p:sp>
      <p:sp>
        <p:nvSpPr>
          <p:cNvPr id="76" name="Obdélník 75">
            <a:extLst>
              <a:ext uri="{FF2B5EF4-FFF2-40B4-BE49-F238E27FC236}">
                <a16:creationId xmlns:a16="http://schemas.microsoft.com/office/drawing/2014/main" xmlns="" id="{3215BCC9-93DF-4265-B622-E1A8B443B0B9}"/>
              </a:ext>
            </a:extLst>
          </p:cNvPr>
          <p:cNvSpPr/>
          <p:nvPr/>
        </p:nvSpPr>
        <p:spPr>
          <a:xfrm>
            <a:off x="4461991" y="72008"/>
            <a:ext cx="5184576" cy="611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Nadpis 4">
            <a:extLst>
              <a:ext uri="{FF2B5EF4-FFF2-40B4-BE49-F238E27FC236}">
                <a16:creationId xmlns:a16="http://schemas.microsoft.com/office/drawing/2014/main" xmlns="" id="{D3AB0834-2869-4E87-84C2-82240FEC6041}"/>
              </a:ext>
            </a:extLst>
          </p:cNvPr>
          <p:cNvSpPr txBox="1">
            <a:spLocks/>
          </p:cNvSpPr>
          <p:nvPr/>
        </p:nvSpPr>
        <p:spPr>
          <a:xfrm>
            <a:off x="265275" y="353259"/>
            <a:ext cx="4325591" cy="369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74783" rtl="0" eaLnBrk="1" latinLnBrk="0" hangingPunct="1">
              <a:spcBef>
                <a:spcPct val="0"/>
              </a:spcBef>
              <a:buNone/>
              <a:defRPr sz="1913" kern="1200">
                <a:solidFill>
                  <a:schemeClr val="tx1">
                    <a:lumMod val="65000"/>
                    <a:lumOff val="35000"/>
                  </a:schemeClr>
                </a:solidFill>
                <a:latin typeface="Rajdhani Bold" panose="02000000000000000000" pitchFamily="2" charset="-18"/>
                <a:ea typeface="+mj-ea"/>
                <a:cs typeface="Rajdhani Bold" panose="02000000000000000000" pitchFamily="2" charset="-18"/>
              </a:defRPr>
            </a:lvl1pPr>
          </a:lstStyle>
          <a:p>
            <a:r>
              <a:rPr lang="cs-CZ" sz="15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Pochopte vaše zákazníky a jejich osobnost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53" y="1908101"/>
            <a:ext cx="1537054" cy="172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610261"/>
      </p:ext>
    </p:extLst>
  </p:cSld>
  <p:clrMapOvr>
    <a:masterClrMapping/>
  </p:clrMapOvr>
</p:sld>
</file>

<file path=ppt/theme/theme1.xml><?xml version="1.0" encoding="utf-8"?>
<a:theme xmlns:a="http://schemas.openxmlformats.org/drawingml/2006/main" name="1_MADS report">
  <a:themeElements>
    <a:clrScheme name="Custom 2">
      <a:dk1>
        <a:sysClr val="windowText" lastClr="000000"/>
      </a:dk1>
      <a:lt1>
        <a:sysClr val="window" lastClr="FFFFFF"/>
      </a:lt1>
      <a:dk2>
        <a:srgbClr val="E36C09"/>
      </a:dk2>
      <a:lt2>
        <a:srgbClr val="EEECE1"/>
      </a:lt2>
      <a:accent1>
        <a:srgbClr val="F7964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7163</TotalTime>
  <Words>118</Words>
  <Application>Microsoft Office PowerPoint</Application>
  <PresentationFormat>Vlastní</PresentationFormat>
  <Paragraphs>46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1_MADS report</vt:lpstr>
      <vt:lpstr>Persona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persona - www.digitalniarchitekti.cz</dc:title>
  <dc:creator>Marek Čech</dc:creator>
  <cp:lastModifiedBy>marekc</cp:lastModifiedBy>
  <cp:revision>277</cp:revision>
  <dcterms:created xsi:type="dcterms:W3CDTF">2014-08-07T08:04:59Z</dcterms:created>
  <dcterms:modified xsi:type="dcterms:W3CDTF">2018-04-19T13:17:18Z</dcterms:modified>
</cp:coreProperties>
</file>